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0000" cx="32400000"/>
  <p:notesSz cx="6858000" cy="9144000"/>
  <p:embeddedFontLst>
    <p:embeddedFont>
      <p:font typeface="Comfortaa Light"/>
      <p:regular r:id="rId7"/>
      <p:bold r:id="rId8"/>
    </p:embeddedFont>
    <p:embeddedFont>
      <p:font typeface="Montserrat"/>
      <p:regular r:id="rId9"/>
      <p:bold r:id="rId10"/>
      <p:italic r:id="rId11"/>
      <p:boldItalic r:id="rId12"/>
    </p:embeddedFont>
    <p:embeddedFont>
      <p:font typeface="Comfortaa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6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6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schemas.openxmlformats.org/officeDocument/2006/relationships/font" Target="fonts/Comfortaa-regular.fnt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regular.fntdata"/><Relationship Id="rId14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fortaaLight-regular.fntdata"/><Relationship Id="rId8" Type="http://schemas.openxmlformats.org/officeDocument/2006/relationships/font" Target="fonts/Comfortaa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5526cf6a88_2_0:notes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5526cf6a8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78" y="6253648"/>
            <a:ext cx="30192000" cy="17241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49" y="23803675"/>
            <a:ext cx="30192000" cy="6657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49" y="18064882"/>
            <a:ext cx="30192000" cy="7071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 rtl="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49" y="9679580"/>
            <a:ext cx="1417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73100" lvl="0" marL="4572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indent="-609600" lvl="1" marL="9144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677" y="9679580"/>
            <a:ext cx="1417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73100" lvl="0" marL="4572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indent="-609600" lvl="1" marL="9144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49" y="4666457"/>
            <a:ext cx="9951000" cy="6348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49" y="11671181"/>
            <a:ext cx="9951000" cy="26703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09600" lvl="0" marL="4572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1pPr>
            <a:lvl2pPr indent="-609600" lvl="1" marL="9144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106" y="3780787"/>
            <a:ext cx="22563000" cy="34359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1pPr>
            <a:lvl2pPr lvl="1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2pPr>
            <a:lvl3pPr lvl="2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3pPr>
            <a:lvl4pPr lvl="3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4pPr>
            <a:lvl5pPr lvl="4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5pPr>
            <a:lvl6pPr lvl="5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6pPr>
            <a:lvl7pPr lvl="6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7pPr>
            <a:lvl8pPr lvl="7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8pPr>
            <a:lvl9pPr lvl="8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200000" y="-1050"/>
            <a:ext cx="16200000" cy="432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2000" lIns="472000" spcFirstLastPara="1" rIns="472000" wrap="square" tIns="4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48" y="10357375"/>
            <a:ext cx="14334000" cy="12450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48" y="23542887"/>
            <a:ext cx="14334000" cy="10374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2165" y="6081470"/>
            <a:ext cx="13596000" cy="31035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indent="-800100" lvl="0" marL="457200" rtl="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49" y="35532388"/>
            <a:ext cx="21255000" cy="5082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49" y="9290289"/>
            <a:ext cx="30192000" cy="16491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49" y="26475381"/>
            <a:ext cx="30192000" cy="10926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 rtl="0" algn="ctr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rtl="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rtl="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rtl="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rtl="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rtl="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rtl="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rtl="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rtl="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DBEBD4">
            <a:alpha val="5435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Char char="●"/>
              <a:defRPr sz="9000">
                <a:solidFill>
                  <a:schemeClr val="dk2"/>
                </a:solidFill>
              </a:defRPr>
            </a:lvl1pPr>
            <a:lvl2pPr indent="-6731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2pPr>
            <a:lvl3pPr indent="-6731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3pPr>
            <a:lvl4pPr indent="-6731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4pPr>
            <a:lvl5pPr indent="-6731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5pPr>
            <a:lvl6pPr indent="-6731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6pPr>
            <a:lvl7pPr indent="-6731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7pPr>
            <a:lvl8pPr indent="-6731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8pPr>
            <a:lvl9pPr indent="-6731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 algn="r">
              <a:buNone/>
              <a:defRPr sz="5000">
                <a:solidFill>
                  <a:schemeClr val="dk2"/>
                </a:solidFill>
              </a:defRPr>
            </a:lvl1pPr>
            <a:lvl2pPr lvl="1" rtl="0" algn="r">
              <a:buNone/>
              <a:defRPr sz="5000">
                <a:solidFill>
                  <a:schemeClr val="dk2"/>
                </a:solidFill>
              </a:defRPr>
            </a:lvl2pPr>
            <a:lvl3pPr lvl="2" rtl="0" algn="r">
              <a:buNone/>
              <a:defRPr sz="5000">
                <a:solidFill>
                  <a:schemeClr val="dk2"/>
                </a:solidFill>
              </a:defRPr>
            </a:lvl3pPr>
            <a:lvl4pPr lvl="3" rtl="0" algn="r">
              <a:buNone/>
              <a:defRPr sz="5000">
                <a:solidFill>
                  <a:schemeClr val="dk2"/>
                </a:solidFill>
              </a:defRPr>
            </a:lvl4pPr>
            <a:lvl5pPr lvl="4" rtl="0" algn="r">
              <a:buNone/>
              <a:defRPr sz="5000">
                <a:solidFill>
                  <a:schemeClr val="dk2"/>
                </a:solidFill>
              </a:defRPr>
            </a:lvl5pPr>
            <a:lvl6pPr lvl="5" rtl="0" algn="r">
              <a:buNone/>
              <a:defRPr sz="5000">
                <a:solidFill>
                  <a:schemeClr val="dk2"/>
                </a:solidFill>
              </a:defRPr>
            </a:lvl6pPr>
            <a:lvl7pPr lvl="6" rtl="0" algn="r">
              <a:buNone/>
              <a:defRPr sz="5000">
                <a:solidFill>
                  <a:schemeClr val="dk2"/>
                </a:solidFill>
              </a:defRPr>
            </a:lvl7pPr>
            <a:lvl8pPr lvl="7" rtl="0" algn="r">
              <a:buNone/>
              <a:defRPr sz="5000">
                <a:solidFill>
                  <a:schemeClr val="dk2"/>
                </a:solidFill>
              </a:defRPr>
            </a:lvl8pPr>
            <a:lvl9pPr lvl="8" rtl="0" algn="r">
              <a:buNone/>
              <a:defRPr sz="5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fai.com.br/ciclodedefesas" TargetMode="External"/><Relationship Id="rId4" Type="http://schemas.openxmlformats.org/officeDocument/2006/relationships/image" Target="../media/image4.png"/><Relationship Id="rId10" Type="http://schemas.openxmlformats.org/officeDocument/2006/relationships/image" Target="../media/image5.png"/><Relationship Id="rId9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B3C9D5"/>
            </a:gs>
            <a:gs pos="42000">
              <a:srgbClr val="D9E4E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76200" y="-31075"/>
            <a:ext cx="32400000" cy="43200000"/>
          </a:xfrm>
          <a:prstGeom prst="rect">
            <a:avLst/>
          </a:prstGeom>
          <a:gradFill>
            <a:gsLst>
              <a:gs pos="0">
                <a:srgbClr val="1B75BB">
                  <a:alpha val="2352"/>
                </a:srgbClr>
              </a:gs>
              <a:gs pos="100000">
                <a:srgbClr val="FFFFFF"/>
              </a:gs>
              <a:gs pos="100000">
                <a:srgbClr val="FFFFFF"/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-40025" y="24927938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Objetivos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6032450" y="337120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Conclusão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6051825" y="379639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Referências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-40025" y="292759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Material e </a:t>
            </a: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Métodos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5956250" y="1160560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Resultados e Discussão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-116225" y="11681799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Introdução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1" name="Google Shape;61;p13"/>
          <p:cNvSpPr/>
          <p:nvPr/>
        </p:nvSpPr>
        <p:spPr>
          <a:xfrm rot="5400000">
            <a:off x="11004537" y="-1482025"/>
            <a:ext cx="2616000" cy="24710400"/>
          </a:xfrm>
          <a:prstGeom prst="round2SameRect">
            <a:avLst>
              <a:gd fmla="val 50000" name="adj1"/>
              <a:gd fmla="val 0" name="adj2"/>
            </a:avLst>
          </a:prstGeom>
          <a:noFill/>
          <a:ln cap="flat" cmpd="sng" w="114300">
            <a:solidFill>
              <a:srgbClr val="023E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368850" y="30955575"/>
            <a:ext cx="15663600" cy="94707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16310025" y="13236999"/>
            <a:ext cx="15663600" cy="212433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374725" y="13465800"/>
            <a:ext cx="15663600" cy="122169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327475" y="1494750"/>
            <a:ext cx="235839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0">
                <a:solidFill>
                  <a:srgbClr val="023E8A"/>
                </a:solidFill>
                <a:latin typeface="Montserrat"/>
                <a:ea typeface="Montserrat"/>
                <a:cs typeface="Montserrat"/>
                <a:sym typeface="Montserrat"/>
              </a:rPr>
              <a:t>III Ciclo de Defesas de TCC</a:t>
            </a:r>
            <a:r>
              <a:rPr b="1" lang="pt-BR" sz="12800">
                <a:solidFill>
                  <a:srgbClr val="00A69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800">
              <a:solidFill>
                <a:srgbClr val="00A69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6" name="Google Shape;66;p13"/>
          <p:cNvCxnSpPr/>
          <p:nvPr/>
        </p:nvCxnSpPr>
        <p:spPr>
          <a:xfrm flipH="1" rot="10800000">
            <a:off x="5715000" y="3612000"/>
            <a:ext cx="21196800" cy="83700"/>
          </a:xfrm>
          <a:prstGeom prst="straightConnector1">
            <a:avLst/>
          </a:prstGeom>
          <a:noFill/>
          <a:ln cap="flat" cmpd="sng" w="114300">
            <a:solidFill>
              <a:srgbClr val="023E8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" name="Google Shape;67;p13"/>
          <p:cNvSpPr txBox="1"/>
          <p:nvPr/>
        </p:nvSpPr>
        <p:spPr>
          <a:xfrm>
            <a:off x="7705375" y="3694500"/>
            <a:ext cx="19206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8000">
                <a:solidFill>
                  <a:srgbClr val="0096C7"/>
                </a:solidFill>
              </a:rPr>
              <a:t>Centro Universitário de Adamantina</a:t>
            </a:r>
            <a:r>
              <a:rPr b="1" lang="pt-BR" sz="8000">
                <a:solidFill>
                  <a:srgbClr val="8BC53F"/>
                </a:solidFill>
              </a:rPr>
              <a:t> </a:t>
            </a:r>
            <a:endParaRPr b="1" sz="8000">
              <a:solidFill>
                <a:srgbClr val="8BC53F"/>
              </a:solidFill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0" y="8745450"/>
            <a:ext cx="24155400" cy="49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/>
              <a:t>Nome dos autores na mesma ordem em que aparecem no trabalho separados por ponto e </a:t>
            </a:r>
            <a:r>
              <a:rPr lang="pt-BR" sz="3100"/>
              <a:t>vírgula (;) e por último o nome do orientador. todos seguidos de número sobrescrito sequenciais para associar com diferentes filiações dos autores.  Texto em </a:t>
            </a:r>
            <a:r>
              <a:rPr lang="pt-BR" sz="3100"/>
              <a:t>arial, tamanho </a:t>
            </a:r>
            <a:r>
              <a:rPr lang="pt-BR" sz="3100"/>
              <a:t>31 pt e alinhado à esquerda.</a:t>
            </a:r>
            <a:endParaRPr sz="3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3100"/>
              <a:t>¹Nome da instituição de ensino</a:t>
            </a:r>
            <a:r>
              <a:rPr b="1" lang="pt-BR" sz="3100"/>
              <a:t>, </a:t>
            </a:r>
            <a:r>
              <a:rPr b="1" lang="pt-BR" sz="3100"/>
              <a:t>Departamento</a:t>
            </a:r>
            <a:r>
              <a:rPr lang="pt-BR" sz="3100"/>
              <a:t> </a:t>
            </a:r>
            <a:r>
              <a:rPr lang="pt-BR" sz="3100">
                <a:solidFill>
                  <a:schemeClr val="dk1"/>
                </a:solidFill>
              </a:rPr>
              <a:t>Texto em arial, tamanho 31 pt e alinhado à esquerda.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e-mail de um dos autores apresentadores do pôster 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374725" y="26747450"/>
            <a:ext cx="156636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6393375" y="13584575"/>
            <a:ext cx="15329400" cy="3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De preferência para figuras e tabelas ao invés de texto para apresentar seus resultados. Isso torna seu pôster mais dinâmico e interessante para apresentação.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468625" y="13680225"/>
            <a:ext cx="15328800" cy="108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Caro autor,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Pedimos que utilize esse pôster como modelo, incluindo apenas seu texto, figuras e tabelas, mantendo toda a estrutura gráfica do pôster.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Se necessário, modifique o tamanho das caixas de fundo (retângulos cinzas), mas mantenha sempre as informações de introdução, objetivo material e material e métodos, resultados e discussão, conclusão e referências.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Respeite as margens indicadas no template, evitando cortes de texto.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3100">
                <a:solidFill>
                  <a:schemeClr val="dk1"/>
                </a:solidFill>
              </a:rPr>
              <a:t>Importante</a:t>
            </a:r>
            <a:endParaRPr b="1"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Leia todas as regras do Ciclo de Defesas em </a:t>
            </a:r>
            <a:r>
              <a:rPr lang="pt-BR" sz="3100" u="sng">
                <a:solidFill>
                  <a:schemeClr val="hlink"/>
                </a:solidFill>
                <a:hlinkClick r:id="rId3"/>
              </a:rPr>
              <a:t>https://fai.com.br/ciclodedefesas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 txBox="1"/>
          <p:nvPr/>
        </p:nvSpPr>
        <p:spPr>
          <a:xfrm>
            <a:off x="521250" y="31109850"/>
            <a:ext cx="153288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468613" y="27001902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>
            <a:off x="16356525" y="35390175"/>
            <a:ext cx="156888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16536525" y="35599838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16390375" y="39555200"/>
            <a:ext cx="156888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6613425" y="39843275"/>
            <a:ext cx="15328800" cy="26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Incluir apenas as referências utilizadas no pôster.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4">
            <a:alphaModFix/>
          </a:blip>
          <a:srcRect b="7578" l="0" r="0" t="0"/>
          <a:stretch/>
        </p:blipFill>
        <p:spPr>
          <a:xfrm>
            <a:off x="16499475" y="24556513"/>
            <a:ext cx="15117199" cy="6352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" name="Google Shape;79;p13"/>
          <p:cNvGrpSpPr/>
          <p:nvPr/>
        </p:nvGrpSpPr>
        <p:grpSpPr>
          <a:xfrm>
            <a:off x="16453000" y="17035261"/>
            <a:ext cx="15210149" cy="5765901"/>
            <a:chOff x="16583225" y="21038586"/>
            <a:chExt cx="15210149" cy="5765901"/>
          </a:xfrm>
        </p:grpSpPr>
        <p:pic>
          <p:nvPicPr>
            <p:cNvPr id="80" name="Google Shape;80;p13"/>
            <p:cNvPicPr preferRelativeResize="0"/>
            <p:nvPr/>
          </p:nvPicPr>
          <p:blipFill rotWithShape="1">
            <a:blip r:embed="rId5">
              <a:alphaModFix/>
            </a:blip>
            <a:srcRect b="17177" l="0" r="0" t="0"/>
            <a:stretch/>
          </p:blipFill>
          <p:spPr>
            <a:xfrm>
              <a:off x="16583225" y="21650975"/>
              <a:ext cx="15117199" cy="51535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3"/>
            <p:cNvPicPr preferRelativeResize="0"/>
            <p:nvPr/>
          </p:nvPicPr>
          <p:blipFill rotWithShape="1">
            <a:blip r:embed="rId5">
              <a:alphaModFix/>
            </a:blip>
            <a:srcRect b="8298" l="0" r="0" t="82635"/>
            <a:stretch/>
          </p:blipFill>
          <p:spPr>
            <a:xfrm>
              <a:off x="16676175" y="21038586"/>
              <a:ext cx="15117199" cy="5641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82" name="Google Shape;82;p13"/>
          <p:cNvCxnSpPr/>
          <p:nvPr/>
        </p:nvCxnSpPr>
        <p:spPr>
          <a:xfrm>
            <a:off x="-55137" y="9419225"/>
            <a:ext cx="3600" cy="2907900"/>
          </a:xfrm>
          <a:prstGeom prst="straightConnector1">
            <a:avLst/>
          </a:prstGeom>
          <a:noFill/>
          <a:ln cap="flat" cmpd="sng" w="152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" name="Google Shape;83;p13"/>
          <p:cNvSpPr txBox="1"/>
          <p:nvPr/>
        </p:nvSpPr>
        <p:spPr>
          <a:xfrm>
            <a:off x="0" y="5856875"/>
            <a:ext cx="31568400" cy="36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chemeClr val="dk1"/>
                </a:solidFill>
              </a:rPr>
              <a:t>TÍTULO DO TRABALHO</a:t>
            </a:r>
            <a:r>
              <a:rPr b="1" lang="pt-BR" sz="6500">
                <a:solidFill>
                  <a:schemeClr val="dk1"/>
                </a:solidFill>
              </a:rPr>
              <a:t> (tudo em letras maiúsculas) em fonte Arial, negrito, centralizado, tamanho 65 pt, podendo ser reduzido para até 60 pt, caso a quantidade de texto ultrapasse o espaço delimitado</a:t>
            </a:r>
            <a:endParaRPr b="1" sz="6500">
              <a:solidFill>
                <a:schemeClr val="dk1"/>
              </a:solidFill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021350" y="1022100"/>
            <a:ext cx="4984899" cy="498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7">
            <a:alphaModFix/>
          </a:blip>
          <a:srcRect b="71737" l="14828" r="0" t="0"/>
          <a:stretch/>
        </p:blipFill>
        <p:spPr>
          <a:xfrm>
            <a:off x="0" y="40782875"/>
            <a:ext cx="16614825" cy="241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8">
            <a:alphaModFix/>
          </a:blip>
          <a:srcRect b="0" l="0" r="6182" t="0"/>
          <a:stretch/>
        </p:blipFill>
        <p:spPr>
          <a:xfrm>
            <a:off x="3066950" y="40839250"/>
            <a:ext cx="2310077" cy="2462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5650" y="41262398"/>
            <a:ext cx="2464404" cy="161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9450" y="1021550"/>
            <a:ext cx="4985999" cy="498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