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000" cx="32400000"/>
  <p:notesSz cx="6858000" cy="9144000"/>
  <p:embeddedFontLst>
    <p:embeddedFont>
      <p:font typeface="Comfortaa Light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omfortaa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4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09600" lvl="0" marL="4572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2000" lIns="472000" spcFirstLastPara="1" rIns="472000" wrap="square" tIns="4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800100" lvl="0" marL="45720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BEBD4">
            <a:alpha val="5435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indent="-673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indent="-673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indent="-673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indent="-673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indent="-673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indent="-673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indent="-673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indent="-673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algn="r">
              <a:buNone/>
              <a:defRPr sz="5000">
                <a:solidFill>
                  <a:schemeClr val="dk2"/>
                </a:solidFill>
              </a:defRPr>
            </a:lvl1pPr>
            <a:lvl2pPr lvl="1" algn="r">
              <a:buNone/>
              <a:defRPr sz="5000">
                <a:solidFill>
                  <a:schemeClr val="dk2"/>
                </a:solidFill>
              </a:defRPr>
            </a:lvl2pPr>
            <a:lvl3pPr lvl="2" algn="r">
              <a:buNone/>
              <a:defRPr sz="5000">
                <a:solidFill>
                  <a:schemeClr val="dk2"/>
                </a:solidFill>
              </a:defRPr>
            </a:lvl3pPr>
            <a:lvl4pPr lvl="3" algn="r">
              <a:buNone/>
              <a:defRPr sz="5000">
                <a:solidFill>
                  <a:schemeClr val="dk2"/>
                </a:solidFill>
              </a:defRPr>
            </a:lvl4pPr>
            <a:lvl5pPr lvl="4" algn="r">
              <a:buNone/>
              <a:defRPr sz="5000">
                <a:solidFill>
                  <a:schemeClr val="dk2"/>
                </a:solidFill>
              </a:defRPr>
            </a:lvl5pPr>
            <a:lvl6pPr lvl="5" algn="r">
              <a:buNone/>
              <a:defRPr sz="5000">
                <a:solidFill>
                  <a:schemeClr val="dk2"/>
                </a:solidFill>
              </a:defRPr>
            </a:lvl6pPr>
            <a:lvl7pPr lvl="6" algn="r">
              <a:buNone/>
              <a:defRPr sz="5000">
                <a:solidFill>
                  <a:schemeClr val="dk2"/>
                </a:solidFill>
              </a:defRPr>
            </a:lvl7pPr>
            <a:lvl8pPr lvl="7" algn="r">
              <a:buNone/>
              <a:defRPr sz="5000">
                <a:solidFill>
                  <a:schemeClr val="dk2"/>
                </a:solidFill>
              </a:defRPr>
            </a:lvl8pPr>
            <a:lvl9pPr lvl="8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fai.com.br/ciclodedefesas" TargetMode="Externa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9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-40025" y="24927938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032450" y="337120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051825" y="37963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-40025" y="29275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Material e 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5956250" y="1160560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/>
          <p:nvPr/>
        </p:nvSpPr>
        <p:spPr>
          <a:xfrm rot="5400000">
            <a:off x="10839550" y="-1469425"/>
            <a:ext cx="2946000" cy="247104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14300">
            <a:solidFill>
              <a:srgbClr val="3157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68850" y="30955575"/>
            <a:ext cx="15663600" cy="94707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374725" y="13465800"/>
            <a:ext cx="15663600" cy="122169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43500" y="1799550"/>
            <a:ext cx="23583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0">
                <a:solidFill>
                  <a:srgbClr val="31572C"/>
                </a:solidFill>
                <a:latin typeface="Montserrat"/>
                <a:ea typeface="Montserrat"/>
                <a:cs typeface="Montserrat"/>
                <a:sym typeface="Montserrat"/>
              </a:rPr>
              <a:t>III Ciclo de Defesas de TCC</a:t>
            </a:r>
            <a:r>
              <a:rPr b="1" lang="pt-BR" sz="12800">
                <a:solidFill>
                  <a:srgbClr val="31572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800">
              <a:solidFill>
                <a:srgbClr val="31572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13"/>
          <p:cNvCxnSpPr/>
          <p:nvPr/>
        </p:nvCxnSpPr>
        <p:spPr>
          <a:xfrm flipH="1" rot="10800000">
            <a:off x="5791200" y="4000650"/>
            <a:ext cx="21145500" cy="18900"/>
          </a:xfrm>
          <a:prstGeom prst="straightConnector1">
            <a:avLst/>
          </a:prstGeom>
          <a:noFill/>
          <a:ln cap="flat" cmpd="sng" w="114300">
            <a:solidFill>
              <a:srgbClr val="02304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 txBox="1"/>
          <p:nvPr/>
        </p:nvSpPr>
        <p:spPr>
          <a:xfrm>
            <a:off x="7570950" y="4084650"/>
            <a:ext cx="1920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8000">
                <a:solidFill>
                  <a:srgbClr val="023047"/>
                </a:solidFill>
              </a:rPr>
              <a:t>Centro Universitário de Adamantina </a:t>
            </a:r>
            <a:endParaRPr b="1" sz="8000">
              <a:solidFill>
                <a:srgbClr val="7030A0"/>
              </a:solidFill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3">
            <a:alphaModFix/>
          </a:blip>
          <a:srcRect b="79138" l="14828" r="0" t="-1747"/>
          <a:stretch/>
        </p:blipFill>
        <p:spPr>
          <a:xfrm>
            <a:off x="0" y="40269200"/>
            <a:ext cx="26927401" cy="295507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6393375" y="13584575"/>
            <a:ext cx="153294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De preferência para figuras e tabelas ao invés de texto para apresentar seus resultados. Isso torna seu pôster mais dinâmico e interessante para apresentação.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468625" y="13680225"/>
            <a:ext cx="15328800" cy="115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Caro autor,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material e métodos, resultados e discussão, conclusão e referências. 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Respeite as margens indicadas no template, evitando cortes de texto.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100">
                <a:solidFill>
                  <a:schemeClr val="dk1"/>
                </a:solidFill>
              </a:rPr>
              <a:t>Importante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Leia todas as regras do Ciclo de Defesas em </a:t>
            </a:r>
            <a:r>
              <a:rPr lang="pt-BR" sz="31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https://fai.com.br/ciclodedefesas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6613425" y="39843275"/>
            <a:ext cx="153288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Incluir apenas as referências utilizadas no pôster.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 rotWithShape="1">
          <a:blip r:embed="rId5">
            <a:alphaModFix/>
          </a:blip>
          <a:srcRect b="7578" l="0" r="0" t="0"/>
          <a:stretch/>
        </p:blipFill>
        <p:spPr>
          <a:xfrm>
            <a:off x="16499475" y="24556513"/>
            <a:ext cx="15117199" cy="63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3"/>
          <p:cNvGrpSpPr/>
          <p:nvPr/>
        </p:nvGrpSpPr>
        <p:grpSpPr>
          <a:xfrm>
            <a:off x="16453000" y="17035261"/>
            <a:ext cx="15210149" cy="5765901"/>
            <a:chOff x="16583225" y="21038586"/>
            <a:chExt cx="15210149" cy="5765901"/>
          </a:xfrm>
        </p:grpSpPr>
        <p:pic>
          <p:nvPicPr>
            <p:cNvPr id="79" name="Google Shape;79;p13"/>
            <p:cNvPicPr preferRelativeResize="0"/>
            <p:nvPr/>
          </p:nvPicPr>
          <p:blipFill rotWithShape="1">
            <a:blip r:embed="rId6">
              <a:alphaModFix/>
            </a:blip>
            <a:srcRect b="17177" l="0" r="0" t="0"/>
            <a:stretch/>
          </p:blipFill>
          <p:spPr>
            <a:xfrm>
              <a:off x="16583225" y="21650975"/>
              <a:ext cx="15117199" cy="5153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 rotWithShape="1">
            <a:blip r:embed="rId6">
              <a:alphaModFix/>
            </a:blip>
            <a:srcRect b="8298" l="0" r="0" t="82635"/>
            <a:stretch/>
          </p:blipFill>
          <p:spPr>
            <a:xfrm>
              <a:off x="16676175" y="21038586"/>
              <a:ext cx="15117199" cy="5641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1" name="Google Shape;81;p13"/>
          <p:cNvCxnSpPr/>
          <p:nvPr/>
        </p:nvCxnSpPr>
        <p:spPr>
          <a:xfrm>
            <a:off x="-55137" y="9419225"/>
            <a:ext cx="3600" cy="29079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3"/>
          <p:cNvSpPr txBox="1"/>
          <p:nvPr/>
        </p:nvSpPr>
        <p:spPr>
          <a:xfrm>
            <a:off x="263400" y="577512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chemeClr val="dk1"/>
                </a:solidFill>
              </a:rPr>
              <a:t>TÍTULO DO TRABALHO</a:t>
            </a:r>
            <a:r>
              <a:rPr b="1" lang="pt-BR" sz="6500">
                <a:solidFill>
                  <a:schemeClr val="dk1"/>
                </a:solidFill>
              </a:rPr>
              <a:t> (tudo em letras maiúsculas) em fonte Arial, negrito, centralizado, tamanho 6</a:t>
            </a:r>
            <a:r>
              <a:rPr b="1" lang="pt-BR" sz="6500">
                <a:solidFill>
                  <a:schemeClr val="dk1"/>
                </a:solidFill>
              </a:rPr>
              <a:t>5</a:t>
            </a:r>
            <a:r>
              <a:rPr b="1" lang="pt-BR" sz="6500">
                <a:solidFill>
                  <a:schemeClr val="dk1"/>
                </a:solidFill>
              </a:rPr>
              <a:t> pt, podendo ser reduzido para até 60 pt, caso a quantidade de texto ultrapasse o espaço delimitado</a:t>
            </a:r>
            <a:endParaRPr b="1" sz="6500">
              <a:solidFill>
                <a:schemeClr val="dk1"/>
              </a:solidFill>
            </a:endParaRPr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0986" y="41186204"/>
            <a:ext cx="2247017" cy="170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71675" y="40876849"/>
            <a:ext cx="2592442" cy="24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19887" y="40974238"/>
            <a:ext cx="2404710" cy="22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1250" y="384000"/>
            <a:ext cx="4986000" cy="49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7412" y="41262399"/>
            <a:ext cx="2117499" cy="150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220650" y="412725"/>
            <a:ext cx="4986000" cy="49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-427100" y="8772700"/>
            <a:ext cx="25174500" cy="48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Nome dos autores na mesma ordem em que aparecem no trabalho separados </a:t>
            </a:r>
            <a:r>
              <a:rPr lang="pt-BR" sz="3100">
                <a:solidFill>
                  <a:schemeClr val="dk1"/>
                </a:solidFill>
              </a:rPr>
              <a:t>por ponto e vírgula (</a:t>
            </a:r>
            <a:r>
              <a:rPr lang="pt-BR" sz="3100">
                <a:solidFill>
                  <a:schemeClr val="dk1"/>
                </a:solidFill>
              </a:rPr>
              <a:t>;) </a:t>
            </a:r>
            <a:r>
              <a:rPr lang="pt-BR" sz="3100">
                <a:solidFill>
                  <a:schemeClr val="dk1"/>
                </a:solidFill>
              </a:rPr>
              <a:t>e por último o nome do orientador. </a:t>
            </a:r>
            <a:r>
              <a:rPr lang="pt-BR" sz="3100"/>
              <a:t>Todos seguidos de número sobrescrito sequenciais para associar com diferentes filiações dos autores. Texto em </a:t>
            </a:r>
            <a:r>
              <a:rPr lang="pt-BR" sz="3100"/>
              <a:t>arial, tamanho </a:t>
            </a:r>
            <a:r>
              <a:rPr lang="pt-BR" sz="3100"/>
              <a:t>31 pt e alinhado à esquerda.</a:t>
            </a:r>
            <a:endParaRPr sz="3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3100"/>
              <a:t>¹Nome da instituição de</a:t>
            </a:r>
            <a:r>
              <a:rPr b="1" lang="pt-BR" sz="3100"/>
              <a:t> ensino, Departamento</a:t>
            </a:r>
            <a:r>
              <a:rPr lang="pt-BR" sz="3100"/>
              <a:t> </a:t>
            </a:r>
            <a:r>
              <a:rPr lang="pt-BR" sz="3100">
                <a:solidFill>
                  <a:schemeClr val="dk1"/>
                </a:solidFill>
              </a:rPr>
              <a:t>Texto em arial, tamanho 31 pt e alinhado à esquerda.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*e-mail do autor correspondente, igual no artigo submetido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